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0" r:id="rId1"/>
  </p:sldMasterIdLst>
  <p:notesMasterIdLst>
    <p:notesMasterId r:id="rId14"/>
  </p:notesMasterIdLst>
  <p:sldIdLst>
    <p:sldId id="256" r:id="rId2"/>
    <p:sldId id="280" r:id="rId3"/>
    <p:sldId id="293" r:id="rId4"/>
    <p:sldId id="281" r:id="rId5"/>
    <p:sldId id="282" r:id="rId6"/>
    <p:sldId id="289" r:id="rId7"/>
    <p:sldId id="298" r:id="rId8"/>
    <p:sldId id="290" r:id="rId9"/>
    <p:sldId id="275" r:id="rId10"/>
    <p:sldId id="276" r:id="rId11"/>
    <p:sldId id="300" r:id="rId12"/>
    <p:sldId id="27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84" d="100"/>
          <a:sy n="84" d="100"/>
        </p:scale>
        <p:origin x="2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BAE8A7-EA43-4CEC-9A33-2459F0BAE06B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BB6A8-078B-407A-AABF-AC3BAAEDA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51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70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11485F3E-C80B-46EE-B32D-9F5A2F9AEB46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BB519B3-7B1B-4F88-912D-D4F06A93338F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89C21A1-7B0A-4C45-8B4F-F73CFD1348F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3D9A478-4BBC-456F-9E4B-BE1F612B2B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821689C-0338-4C7A-A05C-5BD36F2A1E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8A9067B-C9B0-4DCC-B5BD-690EEDD94808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AB706E1-9969-438A-9962-2F170275FA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9118733-D3C2-40C2-A001-6E158AA959B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399EA88-A6D1-4621-BDF7-1EE40205D65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D91BCD6-71AA-4F73-8A66-F8DC78941F8D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E3560C-820B-4BBC-9325-70733EAFD7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8DC09BB-4640-4DCF-BB5A-E49466EC6A2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CCE0143-B549-4FFF-AFDE-DCE884F0318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7A99E7AA-9ABE-4AC3-A195-C633B412A3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7414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62748B99-9462-4DD1-8124-906B1381FE3C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AFDA54-0B2F-419E-94BF-E3C95F9D70F1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6D83A9-CDEB-453F-A0B7-FA67B100390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345D75A-B499-4CDC-9C78-A59D8288594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7B4CFD9-0779-45E6-BF62-A540A8E565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3C63F8D-C3EE-43C8-B6B0-7730C7769095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D0B8EBE-4F46-4C09-A27D-C1B0D079DB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824F008-D77A-451C-AC5C-F870C3F77E0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BF93C46-025B-4AFA-809D-C9A5107DF82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0624A87-BC5C-4842-9494-558D16B741A6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9BABA73-0FD4-46BF-A988-9B65647DE5E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1831C52-1868-4B24-906C-AEFE3CFF6E4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B1F581D-17B0-4B4F-9BAF-FDECF9DF6E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B79DE088-F2DB-49DF-97A2-76DEA3960A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02908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86A364C9-E9EE-45AD-AD7A-B7042FDF51AC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DCA3049-61EE-40AC-BE1E-14F4002AE2AF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ED5E359-6840-4230-8205-3411CF3195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F1CEE18-57BF-43C4-8816-8F50FE87D32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411D285-8182-41A0-B94F-C5BE775F809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4070872-CCD2-4FB3-B559-963297DA6D4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B730882-9573-4230-862E-E9C14044E35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6FB4E6-3879-4F86-A07B-010F5EC00D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C2482E2-66BD-4F8E-A713-903CE95E4F2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128CAE-AF70-4093-9144-3E19F9276F35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AC22F3E-80DF-4081-8126-65E14D3B2B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4139BEE-E49E-489B-BC50-358ABBB7AE5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C286614-FA01-4765-9C94-3CA4DBBA099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08C97ED1-1358-4EDA-A296-AF97E142DB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0671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BE3152E-7E39-42C4-8677-FD04CC1998BF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2C440C9-D5A4-44ED-99E2-8835EAB22149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42D0883-695B-46DC-8366-616FDC36B5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98C45BD-BC7F-4E6F-87D5-081F6724AA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FF5E7B2-921E-404A-BFD2-E9BB861B58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D70E140-51F4-4393-B1BC-EDAE2A05B336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A1538F0-EDC5-4E96-A157-5DFA6CF92BF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5219411-B857-46AB-B464-863FC2B51E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B470CB3-3026-4E73-AB63-C24CA46EA4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CA92C23-021B-4599-BDDD-82EA2B9BF1D4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33168B1-915D-4604-A5A9-04ACFCC68F8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5BBFDA6-2200-4036-9F48-E50A32BC833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203E4A4-6379-42FD-BAC4-19AD56AB01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C6B049B2-5577-41C5-9025-BF90F25789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3249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18F5D9A8-152D-4ADA-8079-53BAEEFC1646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CC2A828-20ED-47A3-9424-73CB44AFF4CE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B4C3DCB-AED0-45DB-9F55-E831B3B780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1743A58-7A5B-4229-A9DF-41DF3593D5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7501873-209D-41C8-AA10-B1699D2440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87B7D4C-0C9C-45C8-80BF-CB47F8D34713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F599D69-DE65-4494-9B71-DAF947FD48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8F7B4C0-FF9C-4FA9-8A7F-94A880A9EAE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BD2ABB3-1722-4452-AB1B-5A3E899E67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2909ACA-16C7-4E29-AA2E-E2E87AF55C7E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59046A1-69B7-4AC5-8FD6-AA936EA91A9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26BBE5A-20A4-445E-8B5F-DD3DA62804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52949C3-F79B-4A74-9972-1020A265CC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D67568AE-72D7-4DE2-940F-A7563F1148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1923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F288484-E1D0-462F-8077-BAA7AC6A13E4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B8D9F9E-E66F-4278-BF45-A65C06367247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6DA1EF-48F1-4A25-B5EA-7391AEDBA6E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3AC291A-0E4B-4BF4-9D5C-14112342FCB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BC78D99-724B-4012-BC91-20E5CF72BB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6F2F689-DFD4-4EFC-8EB5-84D7F115DA7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CEBE90-927D-4CD9-B805-16F9F40D751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5E51C38-5E5C-4D0C-A06A-90630386E7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B59EF2A-E3D3-4707-87C6-7C7F59E8EA6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C39FEDD-3A9D-451A-9E56-8CA4DEBCE9AB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8A6C6E-9A50-4C83-BB4A-D133E585C28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4520F535-8164-4B90-A69C-C6D652A59D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32B6C3B-3C26-4156-BB56-EA3B0194D45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5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B5F8314B-2866-4969-91DA-35356DF92A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58207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2E2128B2-4A96-409F-AA4A-734B432B223D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41B7DE9-5F3C-49B6-982D-F4A728E3744C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8131E9A-D001-424A-94AC-5E38D009EF4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EC44245-1442-446B-A675-F3B017C6532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CAC6470-A2B2-4BBE-A364-A50E872A8B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608D4BA-60A6-4B78-BB2A-3EA1F0C6C31C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1387F8E-268B-4BE5-A329-83096233E2F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DBE84EA-A188-420E-8B4A-915A6649A57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5345851-CD66-4143-B5D4-6E1127A51AE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3075C80-08B1-4D93-A69F-5E3C1D4CF2D6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EF7C1C4-D4F3-41EB-895B-A3793C306DE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11E6780-D119-4EDC-9FAB-2E3B95184E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435CFC-223A-47E5-859B-6E1D946E3A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1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581B11FD-2EDA-4104-9884-49E4136C2F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69228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42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8B1573E7-7EA5-4F47-8419-EE9E644A3C8E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D2B6AEB-D86D-40BE-99EB-4F8F625131E9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AC8D742-A9D1-4464-8EA4-57E411FE4F7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F29EED4-CA60-416D-BD28-F09A20C5AED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729F771-F5F8-499F-A444-24ED425E27A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9DDAF4E5-FA7F-4480-A6FD-1A8DFFA39F3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4277EFF-ABD5-4420-8745-0E0E3C8251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0886198-3FBC-4D94-9B93-6A856263374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987FB94-54D3-4E91-9A59-5CAD2DD3EE2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C47BAAA-2E1E-40D6-A906-0857E2D77F15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334AE6-398E-4C66-AF69-BADC0A9789C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24E3D6D-47E2-4BE1-A7D0-C7F276C0F4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8ACC2EB-4347-467E-AB7C-B21748AA39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107F9830-0B28-4F69-AD21-60419AEF7D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8576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CB385BE-0B20-469F-8D96-0C7584FFFFCE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B80A520-547D-4840-8E12-0555904729DE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7D96CB-E33F-4729-B9D4-04548E6EB49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2673561-1F0B-4809-BBD6-478B11A93CB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B39C8BE-4AA3-43C6-827E-E5715BCFEC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EB529E0-06A1-4E7E-A2F1-8B12ED196645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A311936-9513-4680-9202-BE54E9AEC86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0D4A5B5-E2A9-4E51-9811-E465E2E8F1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D89F938-ABD2-430B-91BA-841D3B26600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51D0659-091F-42BB-8ADB-332BCCA25129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681441C-61D8-4E0B-9340-F3DC0E3835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AB32EEE-2CD0-4C61-BB47-996A4B484C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071DAC8-D5F0-4540-9C4D-2F90D7E5998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6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400EDEBC-619A-40D3-9928-13E2CBF781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6013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2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bes.com/sites/richardtuschman/2012/08/24/using-volunteers-and-interns-is-it-legal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kahoot.it/v2/lobby?quizId=8f083e03-6a44-4892-ad4c-5a48ca1d72cf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bes.com/sites/richardtuschman/2012/08/24/using-volunteers-and-interns-is-it-lega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F4129-A9BC-4570-B00F-E00EC7BBB2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Career Choice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28286-6B6C-432E-9C7D-633BE7CE79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1, Lesson-1-1</a:t>
            </a:r>
          </a:p>
          <a:p>
            <a:r>
              <a:rPr lang="en-US" dirty="0"/>
              <a:t>First Element of Personal Finance - Income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6795137-755A-4A24-8D84-D308F5A425DF}"/>
              </a:ext>
            </a:extLst>
          </p:cNvPr>
          <p:cNvGrpSpPr/>
          <p:nvPr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4E5914F-DA70-4123-9C03-A42891C5F17B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001E006-AC5A-4B0C-BF3E-517F0EF6A2C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EBACFE6-05AB-43E4-BB1F-A184183AAA8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7B905D6-B567-42B6-BE36-652A87D6B21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0CF5AB2-9CAA-47E7-8D34-24C84ED1E658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597513E-9E64-416E-B91F-F59CF8B7608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ACFABC2-732B-49B3-A597-99F1908DB2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D0FC5DC-E6F3-4C7F-9F44-3C9D0D25D07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7283E82-3A96-4813-AF4D-DCB065AFF74A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43A34344-FA21-4772-8860-CF85592289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61DA66F-7C4C-4713-80B2-6BB85B066D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C30F816-82A5-4FF9-9AAD-C0BA87ED58F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8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C6BA3E09-9E65-4FBC-8925-2C68C5C34D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37408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F9A3D-FD2F-4D23-9B27-F54C4AC66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Unpaid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4898E-5F9A-42BD-8875-E8F0176B4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fontAlgn="base">
              <a:buFont typeface="+mj-lt"/>
              <a:buAutoNum type="arabicPeriod" startAt="2"/>
            </a:pPr>
            <a:r>
              <a:rPr lang="en-US" sz="2800" u="sng" dirty="0">
                <a:hlinkClick r:id="rId2"/>
              </a:rPr>
              <a:t>Intern</a:t>
            </a:r>
            <a:r>
              <a:rPr lang="en-US" sz="2800" dirty="0"/>
              <a:t> - a student or trainee who works, with or without pay, at a trade or occupation in order to gain work experience in a particular field</a:t>
            </a:r>
          </a:p>
          <a:p>
            <a:pPr lvl="1" fontAlgn="base"/>
            <a:r>
              <a:rPr lang="en-US" sz="2400" dirty="0"/>
              <a:t>Can be paid (by wage or stipend) or unpaid</a:t>
            </a:r>
          </a:p>
          <a:p>
            <a:pPr lvl="1"/>
            <a:r>
              <a:rPr lang="en-US" sz="2400" dirty="0"/>
              <a:t>While many internships </a:t>
            </a:r>
            <a:r>
              <a:rPr lang="en-US" sz="2400" u="sng" dirty="0"/>
              <a:t>can</a:t>
            </a:r>
            <a:r>
              <a:rPr lang="en-US" sz="2400" dirty="0"/>
              <a:t> lead to a job offer, it is not required. </a:t>
            </a:r>
          </a:p>
          <a:p>
            <a:pPr lvl="1"/>
            <a:r>
              <a:rPr lang="en-US" sz="2400" dirty="0"/>
              <a:t>Apprentice – most often paid – but some unpaid</a:t>
            </a:r>
          </a:p>
        </p:txBody>
      </p:sp>
    </p:spTree>
    <p:extLst>
      <p:ext uri="{BB962C8B-B14F-4D97-AF65-F5344CB8AC3E}">
        <p14:creationId xmlns:p14="http://schemas.microsoft.com/office/powerpoint/2010/main" val="297835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7492E-6930-FDC2-A2AD-F7A7D459D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n-US" dirty="0"/>
              <a:t>Quick Write Activity</a:t>
            </a:r>
          </a:p>
        </p:txBody>
      </p:sp>
      <p:pic>
        <p:nvPicPr>
          <p:cNvPr id="4098" name="Picture 2" descr="The Power of Quick Writes - Keys to ...">
            <a:extLst>
              <a:ext uri="{FF2B5EF4-FFF2-40B4-BE49-F238E27FC236}">
                <a16:creationId xmlns:a16="http://schemas.microsoft.com/office/drawing/2014/main" id="{6B426F53-2E26-C483-DB16-4075F8C6F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51579" y="2023257"/>
            <a:ext cx="4960443" cy="3435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6B6F5-2689-A088-CA78-04DCDEF65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2299" y="2015734"/>
            <a:ext cx="4960443" cy="426404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3800" dirty="0"/>
              <a:t>Based on what you’ve learned, what type of work do you think you are currently most interested in? </a:t>
            </a:r>
          </a:p>
          <a:p>
            <a:pPr fontAlgn="base">
              <a:lnSpc>
                <a:spcPct val="110000"/>
              </a:lnSpc>
            </a:pPr>
            <a:r>
              <a:rPr lang="en-US" sz="3800" dirty="0"/>
              <a:t>Full-Time vs Part-Time?</a:t>
            </a:r>
          </a:p>
          <a:p>
            <a:pPr fontAlgn="base">
              <a:lnSpc>
                <a:spcPct val="110000"/>
              </a:lnSpc>
            </a:pPr>
            <a:r>
              <a:rPr lang="en-US" sz="3800" dirty="0"/>
              <a:t>Paid vs Unpaid?</a:t>
            </a:r>
          </a:p>
          <a:p>
            <a:pPr lvl="1" fontAlgn="base">
              <a:lnSpc>
                <a:spcPct val="110000"/>
              </a:lnSpc>
            </a:pPr>
            <a:r>
              <a:rPr lang="en-US" sz="3800" dirty="0"/>
              <a:t>If paid, hourly wage or salary?</a:t>
            </a:r>
          </a:p>
          <a:p>
            <a:pPr lvl="1" fontAlgn="base">
              <a:lnSpc>
                <a:spcPct val="110000"/>
              </a:lnSpc>
            </a:pPr>
            <a:r>
              <a:rPr lang="en-US" sz="3800" dirty="0"/>
              <a:t>If unpaid, as a volunteer or intern?</a:t>
            </a:r>
          </a:p>
          <a:p>
            <a:pPr fontAlgn="base">
              <a:lnSpc>
                <a:spcPct val="110000"/>
              </a:lnSpc>
            </a:pPr>
            <a:r>
              <a:rPr lang="en-US" sz="3800" dirty="0"/>
              <a:t>Both?</a:t>
            </a:r>
          </a:p>
          <a:p>
            <a:pPr>
              <a:lnSpc>
                <a:spcPct val="110000"/>
              </a:lnSpc>
            </a:pPr>
            <a:r>
              <a:rPr lang="en-US" sz="3800" dirty="0"/>
              <a:t>Why do you feel that way?</a:t>
            </a:r>
          </a:p>
        </p:txBody>
      </p:sp>
    </p:spTree>
    <p:extLst>
      <p:ext uri="{BB962C8B-B14F-4D97-AF65-F5344CB8AC3E}">
        <p14:creationId xmlns:p14="http://schemas.microsoft.com/office/powerpoint/2010/main" val="3803094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56012FD-74A8-4C91-B318-435CF2B71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C2A4B30-77D7-4FFB-8B53-A88BD68CAB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DB5DDF-3A2C-4C14-957F-D15A221345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51580" y="804519"/>
            <a:ext cx="4325112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/>
              <a:t>Assignment – Google Classroom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73AAE2E-5D6B-4952-A4BB-546C49F8DE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432511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01E4D783-AD45-49E7-B6C7-BBACB8290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F87E9-2AA9-43AC-97C6-CF846DCCF9C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51579" y="2015732"/>
            <a:ext cx="4325113" cy="4074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Complete the Google Assignment </a:t>
            </a:r>
            <a:r>
              <a:rPr lang="en-US" sz="2000" dirty="0"/>
              <a:t>Calculating Wage Assignment</a:t>
            </a:r>
            <a:endParaRPr lang="en-US" dirty="0"/>
          </a:p>
        </p:txBody>
      </p:sp>
      <p:pic>
        <p:nvPicPr>
          <p:cNvPr id="4" name="Picture 2" descr="My (Our) Assignment – Keep swimmin'">
            <a:extLst>
              <a:ext uri="{FF2B5EF4-FFF2-40B4-BE49-F238E27FC236}">
                <a16:creationId xmlns:a16="http://schemas.microsoft.com/office/drawing/2014/main" id="{EE84EF35-47DD-D155-6785-4AA8930FE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7733" y="1128652"/>
            <a:ext cx="4637119" cy="463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50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D5341F8-CBCF-4CDF-A88A-0C52D4C3F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en-US" b="1" dirty="0"/>
              <a:t>Minimum</a:t>
            </a:r>
            <a:r>
              <a:rPr lang="en-US" dirty="0"/>
              <a:t> </a:t>
            </a:r>
            <a:r>
              <a:rPr lang="en-US" b="1" dirty="0"/>
              <a:t>Wage</a:t>
            </a:r>
            <a:r>
              <a:rPr lang="en-US" dirty="0"/>
              <a:t> </a:t>
            </a:r>
            <a:r>
              <a:rPr lang="en-US" b="1" dirty="0"/>
              <a:t>Assignment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6485D-B160-4846-85ED-BFB817598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Go to google classroom and complete the minimum wage assignment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 After Completing The Assignment, fill in the bottom of page 3 of your activity packet.</a:t>
            </a:r>
          </a:p>
        </p:txBody>
      </p:sp>
      <p:pic>
        <p:nvPicPr>
          <p:cNvPr id="4" name="Picture 2" descr="My (Our) Assignment – Keep swimmin'">
            <a:extLst>
              <a:ext uri="{FF2B5EF4-FFF2-40B4-BE49-F238E27FC236}">
                <a16:creationId xmlns:a16="http://schemas.microsoft.com/office/drawing/2014/main" id="{47FD9787-8174-9DEC-1153-508625D1D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7279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3081" name="Picture 308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083" name="Straight Connector 308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5" name="Straight Connector 3084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3087" name="Rectangle 3086">
            <a:extLst>
              <a:ext uri="{FF2B5EF4-FFF2-40B4-BE49-F238E27FC236}">
                <a16:creationId xmlns:a16="http://schemas.microsoft.com/office/drawing/2014/main" id="{11587617-1CD9-4BB4-8FDB-02547523F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9" name="Rectangle 3088">
            <a:extLst>
              <a:ext uri="{FF2B5EF4-FFF2-40B4-BE49-F238E27FC236}">
                <a16:creationId xmlns:a16="http://schemas.microsoft.com/office/drawing/2014/main" id="{B2359BEA-F467-446B-9ED2-7DE4AE394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2E9E52-AEE3-49A3-AD0F-7102DB0C3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729" y="4459039"/>
            <a:ext cx="8643011" cy="5515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600" dirty="0"/>
              <a:t>Review (</a:t>
            </a:r>
            <a:r>
              <a:rPr lang="en-US" sz="2800" b="1" i="1" cap="none" dirty="0"/>
              <a:t>if Mrs. Vetter is here</a:t>
            </a:r>
            <a:r>
              <a:rPr lang="en-US" sz="3600" dirty="0"/>
              <a:t>) </a:t>
            </a:r>
            <a:r>
              <a:rPr lang="en-US" sz="3600" dirty="0">
                <a:hlinkClick r:id="rId3"/>
              </a:rPr>
              <a:t>Kahoot</a:t>
            </a:r>
            <a:endParaRPr lang="en-US" sz="3600" dirty="0"/>
          </a:p>
        </p:txBody>
      </p:sp>
      <p:pic>
        <p:nvPicPr>
          <p:cNvPr id="3074" name="Picture 2" descr="Active Learning with Kahoot ...">
            <a:extLst>
              <a:ext uri="{FF2B5EF4-FFF2-40B4-BE49-F238E27FC236}">
                <a16:creationId xmlns:a16="http://schemas.microsoft.com/office/drawing/2014/main" id="{095103BD-C7BB-797B-0B37-3A54705D7A9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44879" y="643992"/>
            <a:ext cx="6901116" cy="3652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91" name="Straight Connector 3090">
            <a:extLst>
              <a:ext uri="{FF2B5EF4-FFF2-40B4-BE49-F238E27FC236}">
                <a16:creationId xmlns:a16="http://schemas.microsoft.com/office/drawing/2014/main" id="{07C4A58F-EDCB-42E6-BB21-2D410EF07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76728" y="5027185"/>
            <a:ext cx="864301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093" name="Picture 3092">
            <a:extLst>
              <a:ext uri="{FF2B5EF4-FFF2-40B4-BE49-F238E27FC236}">
                <a16:creationId xmlns:a16="http://schemas.microsoft.com/office/drawing/2014/main" id="{CEF18BD6-B169-4CEE-BB3D-71DFD6A83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095" name="Straight Connector 3094">
            <a:extLst>
              <a:ext uri="{FF2B5EF4-FFF2-40B4-BE49-F238E27FC236}">
                <a16:creationId xmlns:a16="http://schemas.microsoft.com/office/drawing/2014/main" id="{0C253CD2-F713-407C-B979-22CDBA531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8062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0494B-D858-49BB-94B4-875636B18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When you are Paid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B28A0A8-DB36-4B7E-B7D0-D13DC1BF2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864885"/>
              </p:ext>
            </p:extLst>
          </p:nvPr>
        </p:nvGraphicFramePr>
        <p:xfrm>
          <a:off x="1574800" y="2018206"/>
          <a:ext cx="812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8400">
                  <a:extLst>
                    <a:ext uri="{9D8B030D-6E8A-4147-A177-3AD203B41FA5}">
                      <a16:colId xmlns:a16="http://schemas.microsoft.com/office/drawing/2014/main" val="2016805923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1245765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How Often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of Checks for year?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354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Weekly	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097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Biweekly (every two weeks)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626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2400" dirty="0"/>
                        <a:t>Bimonthly (twice a month)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673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     Monthly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62276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E9481C5-640E-4211-B4E0-D5CB276B5E5B}"/>
              </a:ext>
            </a:extLst>
          </p:cNvPr>
          <p:cNvSpPr txBox="1"/>
          <p:nvPr/>
        </p:nvSpPr>
        <p:spPr>
          <a:xfrm>
            <a:off x="6703291" y="254705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52 checks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1C6B5-4F7E-4CCF-8576-9D44970D9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3291" y="3003528"/>
            <a:ext cx="4328273" cy="72713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26 Checks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2474ED-1ED3-4E67-ABB8-66BC13014DF2}"/>
              </a:ext>
            </a:extLst>
          </p:cNvPr>
          <p:cNvSpPr txBox="1"/>
          <p:nvPr/>
        </p:nvSpPr>
        <p:spPr>
          <a:xfrm>
            <a:off x="6703291" y="3502578"/>
            <a:ext cx="61029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24 Checks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0ADD4D-788C-4BD0-962B-4A9E7241D6E5}"/>
              </a:ext>
            </a:extLst>
          </p:cNvPr>
          <p:cNvSpPr txBox="1"/>
          <p:nvPr/>
        </p:nvSpPr>
        <p:spPr>
          <a:xfrm>
            <a:off x="6703291" y="3968202"/>
            <a:ext cx="31057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12 Checks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EE5323-72E5-4920-BA38-C0D95AFF8006}"/>
              </a:ext>
            </a:extLst>
          </p:cNvPr>
          <p:cNvSpPr txBox="1"/>
          <p:nvPr/>
        </p:nvSpPr>
        <p:spPr>
          <a:xfrm>
            <a:off x="1574800" y="4573168"/>
            <a:ext cx="9758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Salary:  divide by number of checks to determine paycheck amount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D1616F-C061-4621-B4D7-D8BC7F915D96}"/>
              </a:ext>
            </a:extLst>
          </p:cNvPr>
          <p:cNvSpPr txBox="1"/>
          <p:nvPr/>
        </p:nvSpPr>
        <p:spPr>
          <a:xfrm>
            <a:off x="1002708" y="5122033"/>
            <a:ext cx="105010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Example:  $36,000 salary with 24 paychecks = $1500 per check, or $3000 a month.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792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  <p:bldP spid="9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1C962-17D3-455B-958C-B0045A9FF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Try: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376B1-83BF-4CA3-8443-15A97A139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r>
              <a:rPr lang="en-US" sz="3200" dirty="0"/>
              <a:t>If you are paid a salary of $48,000 being paid bi-monthly what is your gross wage per check?  </a:t>
            </a:r>
          </a:p>
          <a:p>
            <a:pPr lvl="1"/>
            <a:r>
              <a:rPr lang="en-US" sz="3000" dirty="0"/>
              <a:t>$2,000</a:t>
            </a:r>
          </a:p>
          <a:p>
            <a:r>
              <a:rPr lang="en-US" sz="3200" dirty="0"/>
              <a:t>If you were paid $48,000 and paid weekly, what is your gross wage for each check?</a:t>
            </a:r>
          </a:p>
          <a:p>
            <a:pPr lvl="1"/>
            <a:r>
              <a:rPr lang="en-US" sz="3000" dirty="0"/>
              <a:t>$923.08</a:t>
            </a:r>
          </a:p>
          <a:p>
            <a:pPr lvl="1"/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20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871" y="2094511"/>
            <a:ext cx="7578122" cy="4157992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2400" dirty="0"/>
              <a:t>If you work full time at $15 an hour.  </a:t>
            </a:r>
            <a:br>
              <a:rPr lang="en-US" sz="2400" dirty="0"/>
            </a:br>
            <a:r>
              <a:rPr lang="en-US" sz="2400" dirty="0"/>
              <a:t>What is your gross wage for 40 hours</a:t>
            </a:r>
          </a:p>
          <a:p>
            <a:pPr lvl="2"/>
            <a:r>
              <a:rPr lang="en-US" sz="2200" dirty="0"/>
              <a:t>$600 a week</a:t>
            </a:r>
          </a:p>
          <a:p>
            <a:pPr lvl="1"/>
            <a:r>
              <a:rPr lang="en-US" sz="2400" dirty="0"/>
              <a:t>If you get paid every two weeks and work 40 hours per week at $10</a:t>
            </a:r>
          </a:p>
          <a:p>
            <a:pPr lvl="2"/>
            <a:r>
              <a:rPr lang="en-US" sz="2200" dirty="0"/>
              <a:t>$800 every 2 weeks</a:t>
            </a:r>
          </a:p>
          <a:p>
            <a:pPr lvl="1"/>
            <a:r>
              <a:rPr lang="en-US" sz="2400" dirty="0"/>
              <a:t>If you are getting paid bi-weekly working 40 hours per week for $10 per hour, what is your annual wage? </a:t>
            </a:r>
          </a:p>
          <a:p>
            <a:pPr lvl="2"/>
            <a:r>
              <a:rPr lang="en-US" sz="2000" dirty="0"/>
              <a:t>$20,800 per year</a:t>
            </a:r>
          </a:p>
          <a:p>
            <a:pPr lvl="2"/>
            <a:endParaRPr lang="en-US" sz="20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3EE5323-72E5-4920-BA38-C0D95AFF80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603275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1E8335-DE50-4ECD-B746-BB98CFD06E19}"/>
              </a:ext>
            </a:extLst>
          </p:cNvPr>
          <p:cNvSpPr txBox="1"/>
          <p:nvPr/>
        </p:nvSpPr>
        <p:spPr>
          <a:xfrm>
            <a:off x="1384197" y="707119"/>
            <a:ext cx="981216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For Wages:  multiply the hourly wage </a:t>
            </a:r>
            <a:br>
              <a:rPr lang="en-US" sz="2400" dirty="0"/>
            </a:br>
            <a:r>
              <a:rPr lang="en-US" sz="2400" dirty="0"/>
              <a:t>by number of hours per check </a:t>
            </a:r>
          </a:p>
        </p:txBody>
      </p:sp>
      <p:pic>
        <p:nvPicPr>
          <p:cNvPr id="12290" name="Picture 2" descr="How to calculate how much you make an hour">
            <a:extLst>
              <a:ext uri="{FF2B5EF4-FFF2-40B4-BE49-F238E27FC236}">
                <a16:creationId xmlns:a16="http://schemas.microsoft.com/office/drawing/2014/main" id="{C8619101-DF1E-4B1E-856F-CF1918EB4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8604" y="292984"/>
            <a:ext cx="5001947" cy="2801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58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295" name="Rectangle 12294">
            <a:extLst>
              <a:ext uri="{FF2B5EF4-FFF2-40B4-BE49-F238E27FC236}">
                <a16:creationId xmlns:a16="http://schemas.microsoft.com/office/drawing/2014/main" id="{1669046F-5838-4C7A-BBE8-A77F40FD9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7" name="Rectangle 12296">
            <a:extLst>
              <a:ext uri="{FF2B5EF4-FFF2-40B4-BE49-F238E27FC236}">
                <a16:creationId xmlns:a16="http://schemas.microsoft.com/office/drawing/2014/main" id="{2D5E6CDB-92ED-43A1-9491-C46E2C8E9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12299" name="Group 12298">
            <a:extLst>
              <a:ext uri="{FF2B5EF4-FFF2-40B4-BE49-F238E27FC236}">
                <a16:creationId xmlns:a16="http://schemas.microsoft.com/office/drawing/2014/main" id="{EBB966BC-DC49-4138-8DEF-B1CD13033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1"/>
            <a:ext cx="6104331" cy="5149101"/>
            <a:chOff x="632237" y="482171"/>
            <a:chExt cx="6104331" cy="5149101"/>
          </a:xfrm>
        </p:grpSpPr>
        <p:sp>
          <p:nvSpPr>
            <p:cNvPr id="12300" name="Rectangle 12299">
              <a:extLst>
                <a:ext uri="{FF2B5EF4-FFF2-40B4-BE49-F238E27FC236}">
                  <a16:creationId xmlns:a16="http://schemas.microsoft.com/office/drawing/2014/main" id="{EDD0BD06-EC5B-4F0E-A221-562BC2BA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237" y="482171"/>
              <a:ext cx="6104331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01" name="Rectangle 12300">
              <a:extLst>
                <a:ext uri="{FF2B5EF4-FFF2-40B4-BE49-F238E27FC236}">
                  <a16:creationId xmlns:a16="http://schemas.microsoft.com/office/drawing/2014/main" id="{634200B3-EC47-4A5B-A640-7118BF6AD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5296" y="812507"/>
              <a:ext cx="5471355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303" name="Rectangle 12302">
            <a:extLst>
              <a:ext uri="{FF2B5EF4-FFF2-40B4-BE49-F238E27FC236}">
                <a16:creationId xmlns:a16="http://schemas.microsoft.com/office/drawing/2014/main" id="{23B9DAF8-7DB4-40CB-85F8-7E02F95C6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7042" y="984450"/>
            <a:ext cx="5145580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05" name="Straight Connector 12304">
            <a:extLst>
              <a:ext uri="{FF2B5EF4-FFF2-40B4-BE49-F238E27FC236}">
                <a16:creationId xmlns:a16="http://schemas.microsoft.com/office/drawing/2014/main" id="{606AED2C-61BA-485C-9DD4-B23B6280F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8029" y="1847088"/>
            <a:ext cx="352036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2290" name="Picture 2" descr="How to calculate how much you make an hour">
            <a:extLst>
              <a:ext uri="{FF2B5EF4-FFF2-40B4-BE49-F238E27FC236}">
                <a16:creationId xmlns:a16="http://schemas.microsoft.com/office/drawing/2014/main" id="{C8619101-DF1E-4B1E-856F-CF1918EB4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1223" y="1698390"/>
            <a:ext cx="4825148" cy="2702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8029" y="2015732"/>
            <a:ext cx="4626968" cy="34506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You Earn commission at 3% for selling a house for $350,000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$10,500</a:t>
            </a:r>
          </a:p>
          <a:p>
            <a:r>
              <a:rPr lang="en-US" dirty="0"/>
              <a:t>You Earn a base salary of $15 and hour with 3% commission, you worked 40 hours, sold $6,000 in product for the week.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$600 weekly wage + $180 commission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of $780</a:t>
            </a:r>
          </a:p>
          <a:p>
            <a:pPr lvl="2"/>
            <a:endParaRPr lang="en-US" dirty="0"/>
          </a:p>
        </p:txBody>
      </p:sp>
      <p:pic>
        <p:nvPicPr>
          <p:cNvPr id="12307" name="Picture 12306">
            <a:extLst>
              <a:ext uri="{FF2B5EF4-FFF2-40B4-BE49-F238E27FC236}">
                <a16:creationId xmlns:a16="http://schemas.microsoft.com/office/drawing/2014/main" id="{7EFCF05C-6070-460B-8E60-12BE3EFD19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2309" name="Straight Connector 12308">
            <a:extLst>
              <a:ext uri="{FF2B5EF4-FFF2-40B4-BE49-F238E27FC236}">
                <a16:creationId xmlns:a16="http://schemas.microsoft.com/office/drawing/2014/main" id="{CFD731F1-726F-453E-9516-3058095DE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D1E8335-DE50-4ECD-B746-BB98CFD06E19}"/>
              </a:ext>
            </a:extLst>
          </p:cNvPr>
          <p:cNvSpPr txBox="1"/>
          <p:nvPr/>
        </p:nvSpPr>
        <p:spPr>
          <a:xfrm>
            <a:off x="7093216" y="1242246"/>
            <a:ext cx="38275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/>
              <a:t>Calculate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97320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68" name="Rectangle 70">
            <a:extLst>
              <a:ext uri="{FF2B5EF4-FFF2-40B4-BE49-F238E27FC236}">
                <a16:creationId xmlns:a16="http://schemas.microsoft.com/office/drawing/2014/main" id="{45C76AC0-BB6B-419E-A327-AFA297500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69" name="Straight Connector 72">
            <a:extLst>
              <a:ext uri="{FF2B5EF4-FFF2-40B4-BE49-F238E27FC236}">
                <a16:creationId xmlns:a16="http://schemas.microsoft.com/office/drawing/2014/main" id="{B3E0B6A3-E197-43D6-82D5-7455DAB1A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79647" y="1847088"/>
            <a:ext cx="41587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9648" y="804520"/>
            <a:ext cx="4158749" cy="1049235"/>
          </a:xfrm>
        </p:spPr>
        <p:txBody>
          <a:bodyPr>
            <a:normAutofit/>
          </a:bodyPr>
          <a:lstStyle/>
          <a:p>
            <a:r>
              <a:rPr lang="en-US" dirty="0"/>
              <a:t>IF Gross per week is $400 </a:t>
            </a:r>
          </a:p>
        </p:txBody>
      </p:sp>
      <p:sp>
        <p:nvSpPr>
          <p:cNvPr id="11270" name="Rectangle 74">
            <a:extLst>
              <a:ext uri="{FF2B5EF4-FFF2-40B4-BE49-F238E27FC236}">
                <a16:creationId xmlns:a16="http://schemas.microsoft.com/office/drawing/2014/main" id="{8B0E4246-09B8-46D7-A0D2-4D264863A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pic>
        <p:nvPicPr>
          <p:cNvPr id="11266" name="Picture 2" descr="Whats the difference between net and gross weight in - induced.info">
            <a:extLst>
              <a:ext uri="{FF2B5EF4-FFF2-40B4-BE49-F238E27FC236}">
                <a16:creationId xmlns:a16="http://schemas.microsoft.com/office/drawing/2014/main" id="{1890002A-C70F-4F40-B097-AA7532EA6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379" y="729586"/>
            <a:ext cx="4960442" cy="449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9647" y="2015732"/>
            <a:ext cx="4158750" cy="3450613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Is this the amount of money you have to spend?</a:t>
            </a:r>
          </a:p>
          <a:p>
            <a:pPr lvl="1"/>
            <a:r>
              <a:rPr lang="en-US" sz="2400" dirty="0"/>
              <a:t>Why or Why not?</a:t>
            </a:r>
          </a:p>
          <a:p>
            <a:r>
              <a:rPr lang="en-US" sz="2400" dirty="0"/>
              <a:t>Because that is gross wage and no taxes have been taken out.  </a:t>
            </a:r>
          </a:p>
          <a:p>
            <a:r>
              <a:rPr lang="en-US" sz="2400" dirty="0"/>
              <a:t>Do not plan your finances around your gross!!!</a:t>
            </a:r>
          </a:p>
        </p:txBody>
      </p:sp>
      <p:pic>
        <p:nvPicPr>
          <p:cNvPr id="11271" name="Picture 76">
            <a:extLst>
              <a:ext uri="{FF2B5EF4-FFF2-40B4-BE49-F238E27FC236}">
                <a16:creationId xmlns:a16="http://schemas.microsoft.com/office/drawing/2014/main" id="{F50C8D8D-B32F-4194-8321-164EC4427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272" name="Straight Connector 78">
            <a:extLst>
              <a:ext uri="{FF2B5EF4-FFF2-40B4-BE49-F238E27FC236}">
                <a16:creationId xmlns:a16="http://schemas.microsoft.com/office/drawing/2014/main" id="{5BD24D8B-8573-4260-B700-E860AD6D2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34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34795-7A32-4906-B270-8BBEDC980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Unpaid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3FDB9-0188-432A-8F87-B901AD548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There are a few different types of unpaid work to consider: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2800" u="sng" dirty="0">
                <a:hlinkClick r:id="rId2"/>
              </a:rPr>
              <a:t>Volunteer</a:t>
            </a:r>
            <a:r>
              <a:rPr lang="en-US" sz="2800" dirty="0"/>
              <a:t> - Someone who generally works part-time, in service of a company or organization</a:t>
            </a:r>
          </a:p>
          <a:p>
            <a:pPr lvl="1" fontAlgn="base"/>
            <a:r>
              <a:rPr lang="en-US" sz="2400" dirty="0"/>
              <a:t>Being a volunteer generally implies you are </a:t>
            </a:r>
            <a:r>
              <a:rPr lang="en-US" sz="2400" u="sng" dirty="0"/>
              <a:t>not paid</a:t>
            </a:r>
            <a:endParaRPr lang="en-US" sz="2400" dirty="0"/>
          </a:p>
          <a:p>
            <a:pPr lvl="1" fontAlgn="base"/>
            <a:r>
              <a:rPr lang="en-US" sz="2400" dirty="0"/>
              <a:t>A volunteer is generally someone who wants to be helpful, but doesn’t necessarily want a career in that field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0059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10322</TotalTime>
  <Words>555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Gill Sans MT</vt:lpstr>
      <vt:lpstr>Times New Roman</vt:lpstr>
      <vt:lpstr>Gallery</vt:lpstr>
      <vt:lpstr>Career Choice</vt:lpstr>
      <vt:lpstr>Minimum Wage Assignment</vt:lpstr>
      <vt:lpstr>Review (if Mrs. Vetter is here) Kahoot</vt:lpstr>
      <vt:lpstr>When you are Paid</vt:lpstr>
      <vt:lpstr>You Try:</vt:lpstr>
      <vt:lpstr>.</vt:lpstr>
      <vt:lpstr>PowerPoint Presentation</vt:lpstr>
      <vt:lpstr>IF Gross per week is $400 </vt:lpstr>
      <vt:lpstr>Types of Unpaid Work</vt:lpstr>
      <vt:lpstr>Types of Unpaid Work</vt:lpstr>
      <vt:lpstr>Quick Write Activity</vt:lpstr>
      <vt:lpstr>Assignment – Google Classroom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Choice</dc:title>
  <dc:creator>Cassie Vetter</dc:creator>
  <cp:lastModifiedBy>Cassie Vetter</cp:lastModifiedBy>
  <cp:revision>50</cp:revision>
  <dcterms:created xsi:type="dcterms:W3CDTF">2021-01-24T18:49:48Z</dcterms:created>
  <dcterms:modified xsi:type="dcterms:W3CDTF">2025-01-28T17:27:14Z</dcterms:modified>
</cp:coreProperties>
</file>